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8" r:id="rId4"/>
    <p:sldId id="269" r:id="rId5"/>
    <p:sldId id="276" r:id="rId6"/>
    <p:sldId id="271" r:id="rId7"/>
    <p:sldId id="260" r:id="rId8"/>
    <p:sldId id="261" r:id="rId9"/>
    <p:sldId id="262" r:id="rId10"/>
    <p:sldId id="273" r:id="rId11"/>
    <p:sldId id="275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howGuides="1">
      <p:cViewPr varScale="1">
        <p:scale>
          <a:sx n="72" d="100"/>
          <a:sy n="72" d="100"/>
        </p:scale>
        <p:origin x="84" y="9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 Circles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10.1 Day 1 - Arcs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Length Example: 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412" y="932278"/>
            <a:ext cx="5980952" cy="2219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91848" y="3352800"/>
            <a:ext cx="91507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 = 4cm, what is the length of an arc that has an arc measure of 80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75012" y="4419600"/>
                <a:ext cx="140762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)(4)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012" y="4419600"/>
                <a:ext cx="1407629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332207" y="5069207"/>
                <a:ext cx="76803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(8)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207" y="5069207"/>
                <a:ext cx="768031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332207" y="5718815"/>
                <a:ext cx="55143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5.59</m:t>
                      </m:r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207" y="5718815"/>
                <a:ext cx="551433" cy="307777"/>
              </a:xfrm>
              <a:prstGeom prst="rect">
                <a:avLst/>
              </a:prstGeom>
              <a:blipFill>
                <a:blip r:embed="rId5"/>
                <a:stretch>
                  <a:fillRect l="-10000" r="-10000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20822" y="398516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6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51212" y="152400"/>
            <a:ext cx="6477000" cy="736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Arc </a:t>
            </a:r>
            <a:r>
              <a:rPr lang="en-US" b="1" dirty="0" smtClean="0"/>
              <a:t>Length</a:t>
            </a:r>
            <a:r>
              <a:rPr lang="en-US" dirty="0" smtClean="0"/>
              <a:t> vs. Arc </a:t>
            </a:r>
            <a:r>
              <a:rPr lang="en-US" b="1" dirty="0" smtClean="0"/>
              <a:t>Measure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79612" y="1524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Arc Length is a distance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2612" y="1524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Arc Measure is a degree measuremen</a:t>
            </a:r>
            <a:r>
              <a:rPr lang="en-US" dirty="0"/>
              <a:t>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012" y="2523978"/>
            <a:ext cx="2209800" cy="22653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237412" y="1893332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75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412" y="1893332"/>
                <a:ext cx="31242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32804" y="2008075"/>
                <a:ext cx="146597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804" y="2008075"/>
                <a:ext cx="1465979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25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012" y="1828800"/>
            <a:ext cx="4191000" cy="1239837"/>
          </a:xfrm>
        </p:spPr>
        <p:txBody>
          <a:bodyPr/>
          <a:lstStyle/>
          <a:p>
            <a:r>
              <a:rPr lang="en-US" dirty="0" smtClean="0"/>
              <a:t>Part 2…..</a:t>
            </a:r>
            <a:br>
              <a:rPr lang="en-US" dirty="0" smtClean="0"/>
            </a:br>
            <a:r>
              <a:rPr lang="en-US" dirty="0" smtClean="0"/>
              <a:t>Tomorrow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7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5" y="228600"/>
            <a:ext cx="9782801" cy="731837"/>
          </a:xfrm>
        </p:spPr>
        <p:txBody>
          <a:bodyPr/>
          <a:lstStyle/>
          <a:p>
            <a:r>
              <a:rPr lang="en-US" dirty="0" smtClean="0"/>
              <a:t>Quick Circle Term Review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4" y="1143000"/>
            <a:ext cx="9782801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following terms should be in your comp book. Check to make sure, add any terms that are not there </a:t>
            </a:r>
            <a:endParaRPr lang="en-US" dirty="0"/>
          </a:p>
          <a:p>
            <a:r>
              <a:rPr lang="en-US" sz="2000" dirty="0" smtClean="0"/>
              <a:t>Radius - the </a:t>
            </a:r>
            <a:r>
              <a:rPr lang="en-US" sz="2000" dirty="0"/>
              <a:t>given distance from the center of the </a:t>
            </a:r>
            <a:r>
              <a:rPr lang="en-US" sz="2000" dirty="0" smtClean="0"/>
              <a:t>circle</a:t>
            </a:r>
          </a:p>
          <a:p>
            <a:r>
              <a:rPr lang="en-US" sz="2000" dirty="0"/>
              <a:t>Diameter - A diameter is a chord that passes through the </a:t>
            </a:r>
            <a:r>
              <a:rPr lang="en-US" sz="2000" dirty="0" smtClean="0"/>
              <a:t>center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A </a:t>
            </a:r>
            <a:r>
              <a:rPr lang="en-US" sz="2000" dirty="0"/>
              <a:t>diameter is the longest chord.</a:t>
            </a:r>
          </a:p>
          <a:p>
            <a:r>
              <a:rPr lang="en-US" sz="2000" dirty="0"/>
              <a:t>Chord - A chord is a line segment whose endpoints lie </a:t>
            </a:r>
            <a:r>
              <a:rPr lang="en-US" sz="2000" dirty="0" smtClean="0"/>
              <a:t>on </a:t>
            </a:r>
            <a:r>
              <a:rPr lang="en-US" sz="2000" dirty="0"/>
              <a:t>the circle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Tangent - A tangent is a line that intersects the circle </a:t>
            </a:r>
            <a:r>
              <a:rPr lang="en-US" sz="2000" dirty="0" smtClean="0"/>
              <a:t>only </a:t>
            </a:r>
            <a:r>
              <a:rPr lang="en-US" sz="2000" dirty="0"/>
              <a:t>once.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931" y="3568020"/>
            <a:ext cx="1583860" cy="14832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414" y="5286571"/>
            <a:ext cx="1847619" cy="15714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1012" y="1763803"/>
            <a:ext cx="1637774" cy="163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5" y="152400"/>
            <a:ext cx="9782801" cy="808037"/>
          </a:xfrm>
        </p:spPr>
        <p:txBody>
          <a:bodyPr/>
          <a:lstStyle/>
          <a:p>
            <a:r>
              <a:rPr lang="en-US" dirty="0">
                <a:solidFill>
                  <a:srgbClr val="465562">
                    <a:lumMod val="75000"/>
                  </a:srgbClr>
                </a:solidFill>
              </a:rPr>
              <a:t>Quick Circle Term </a:t>
            </a:r>
            <a:r>
              <a:rPr lang="en-US" dirty="0" smtClean="0">
                <a:solidFill>
                  <a:srgbClr val="465562">
                    <a:lumMod val="75000"/>
                  </a:srgbClr>
                </a:solidFill>
              </a:rPr>
              <a:t>Review Cont.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4" y="1066800"/>
            <a:ext cx="9782801" cy="5105400"/>
          </a:xfrm>
        </p:spPr>
        <p:txBody>
          <a:bodyPr/>
          <a:lstStyle/>
          <a:p>
            <a:r>
              <a:rPr lang="en-US" dirty="0" smtClean="0"/>
              <a:t>Semicircle</a:t>
            </a:r>
            <a:r>
              <a:rPr lang="en-US" dirty="0"/>
              <a:t>: an arc of a circle whose endpoints are the 					endpoints of a diameter.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Minor Arc: an arc of a circle that is smaller than a 						semicircle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Major Arc: an arc of </a:t>
            </a:r>
            <a:r>
              <a:rPr lang="en-US" dirty="0" smtClean="0"/>
              <a:t>a circle </a:t>
            </a:r>
            <a:r>
              <a:rPr lang="en-US" dirty="0"/>
              <a:t>that is larger than a </a:t>
            </a:r>
            <a:r>
              <a:rPr lang="en-US" dirty="0" smtClean="0"/>
              <a:t>semicircle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012" y="3962399"/>
            <a:ext cx="2438400" cy="20759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389812" y="2438400"/>
                <a:ext cx="609600" cy="3813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812" y="2438400"/>
                <a:ext cx="609600" cy="381386"/>
              </a:xfrm>
              <a:prstGeom prst="rect">
                <a:avLst/>
              </a:prstGeom>
              <a:blipFill>
                <a:blip r:embed="rId3"/>
                <a:stretch>
                  <a:fillRect t="-14286" r="-41000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599612" y="3428678"/>
                <a:ext cx="691984" cy="381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𝐴𝐷𝑃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612" y="3428678"/>
                <a:ext cx="691984" cy="3816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252850" y="1447800"/>
                <a:ext cx="693523" cy="381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𝐴𝑃𝐷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2850" y="1447800"/>
                <a:ext cx="693523" cy="3816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500" y="304801"/>
            <a:ext cx="9782801" cy="3048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***Don’t forget to put all definitions in your comp book***</a:t>
            </a: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605500" y="1295400"/>
            <a:ext cx="9975311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/>
              <a:t>Intercepted arc</a:t>
            </a:r>
            <a:r>
              <a:rPr lang="en-US" dirty="0"/>
              <a:t>: part of a circle that lies between </a:t>
            </a:r>
            <a:r>
              <a:rPr lang="en-US" dirty="0" smtClean="0"/>
              <a:t>two 				    segments</a:t>
            </a:r>
            <a:r>
              <a:rPr lang="en-US" dirty="0"/>
              <a:t>, rays, or lines that intersect </a:t>
            </a:r>
            <a:r>
              <a:rPr lang="en-US" dirty="0" smtClean="0"/>
              <a:t>			             the circle</a:t>
            </a:r>
            <a:r>
              <a:rPr lang="en-US" dirty="0"/>
              <a:t>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593155" y="3429000"/>
            <a:ext cx="2057400" cy="22262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48000" y="2690336"/>
                <a:ext cx="6092825" cy="75097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Example: There </a:t>
                </a:r>
                <a:r>
                  <a:rPr lang="en-US" dirty="0"/>
                  <a:t>are 2 intercepted </a:t>
                </a:r>
                <a:r>
                  <a:rPr lang="en-US" dirty="0" smtClean="0"/>
                  <a:t>arcs in this picture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690336"/>
                <a:ext cx="6092825" cy="750975"/>
              </a:xfrm>
              <a:prstGeom prst="rect">
                <a:avLst/>
              </a:prstGeom>
              <a:blipFill>
                <a:blip r:embed="rId3"/>
                <a:stretch>
                  <a:fillRect l="-801" t="-4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99012" y="3031622"/>
                <a:ext cx="838200" cy="3813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012" y="3031622"/>
                <a:ext cx="838200" cy="381386"/>
              </a:xfrm>
              <a:prstGeom prst="rect">
                <a:avLst/>
              </a:prstGeom>
              <a:blipFill>
                <a:blip r:embed="rId4"/>
                <a:stretch>
                  <a:fillRect t="-14286" r="-43478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500" y="304800"/>
            <a:ext cx="9782801" cy="7318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would you answer this question?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2200" dirty="0"/>
              <a:t>I</a:t>
            </a:r>
            <a:r>
              <a:rPr lang="en-US" sz="2200" dirty="0" smtClean="0"/>
              <a:t>ntroduction Question) 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838660" y="1295400"/>
            <a:ext cx="9316480" cy="1905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Darren bends a piece of wire using a circular disc to make the shape as shown.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does the piece of wire need to be to make the shape? Explain.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65612" y="3206931"/>
            <a:ext cx="3228571" cy="16952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13611" y="5867400"/>
            <a:ext cx="407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See the solution on the next page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53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599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484836" y="381000"/>
                <a:ext cx="4814586" cy="45720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Find the circumference of the circle.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C = 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 smtClean="0"/>
              </a:p>
              <a:p>
                <a:pPr marL="365760" lvl="1" indent="0">
                  <a:buNone/>
                </a:pPr>
                <a:r>
                  <a:rPr lang="en-US" dirty="0" smtClean="0"/>
                  <a:t>C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365760" lvl="1" indent="0">
                  <a:buNone/>
                </a:pPr>
                <a:r>
                  <a:rPr lang="en-US" dirty="0" smtClean="0"/>
                  <a:t>C = 44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≈138.23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365760" lvl="1" indent="0">
                  <a:buNone/>
                </a:pPr>
                <a:endParaRPr lang="en-US" dirty="0"/>
              </a:p>
              <a:p>
                <a:r>
                  <a:rPr lang="en-US" dirty="0" smtClean="0"/>
                  <a:t>Take a fraction of the entire circle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(44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≈34.56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Add the two lengths together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100cm + 34.56 = 134.56cm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484836" y="381000"/>
                <a:ext cx="4814586" cy="4572000"/>
              </a:xfrm>
              <a:blipFill>
                <a:blip r:embed="rId2"/>
                <a:stretch>
                  <a:fillRect l="-1772" t="-3200" r="-1646" b="-2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987768" y="1219200"/>
            <a:ext cx="4038600" cy="2120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5412" y="52578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you figure out why I used the fraction ¼?</a:t>
            </a:r>
          </a:p>
          <a:p>
            <a:endParaRPr lang="en-US" dirty="0"/>
          </a:p>
          <a:p>
            <a:r>
              <a:rPr lang="en-US" dirty="0" smtClean="0"/>
              <a:t>Hint: Did you look at the angle marking in the center of the circle. 90 is ¼ of 360.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93436" y="177800"/>
                <a:ext cx="9782801" cy="1193799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symbol in the previous example is a central angle…</a:t>
                </a:r>
                <a:b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(Please put these definition in your comp book if it’s not already there)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93436" y="177800"/>
                <a:ext cx="9782801" cy="1193799"/>
              </a:xfrm>
              <a:blipFill>
                <a:blip r:embed="rId2"/>
                <a:stretch>
                  <a:fillRect l="-1246" t="-6122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44916" y="1808921"/>
            <a:ext cx="9682576" cy="106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angle: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angle whose vertex is the center of a circle and whose sides pass through the endpoints of an arc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58568" y="3079703"/>
                <a:ext cx="7758110" cy="1460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Arc Measure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measure of the central angle that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intercepts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arc, measured in degrees.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Ex: The measure of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568" y="3079703"/>
                <a:ext cx="7758110" cy="1460593"/>
              </a:xfrm>
              <a:prstGeom prst="rect">
                <a:avLst/>
              </a:prstGeom>
              <a:blipFill>
                <a:blip r:embed="rId3"/>
                <a:stretch>
                  <a:fillRect l="-2044" t="-5833" b="-1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367" y="3581400"/>
            <a:ext cx="2895600" cy="317269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15039" y="5484985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Central angle and arc measure have the same 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Check UP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212" y="1604976"/>
            <a:ext cx="9389248" cy="7524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012" y="2286001"/>
            <a:ext cx="3600450" cy="3429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02860" y="2895600"/>
                <a:ext cx="3276600" cy="843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140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860" y="2895600"/>
                <a:ext cx="3276600" cy="843051"/>
              </a:xfrm>
              <a:prstGeom prst="rect">
                <a:avLst/>
              </a:prstGeom>
              <a:blipFill>
                <a:blip r:embed="rId4"/>
                <a:stretch>
                  <a:fillRect l="-2788" t="-5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3812" y="98041"/>
            <a:ext cx="922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Arc Length - the fraction of the circumference of the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circle</a:t>
            </a:r>
          </a:p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- the distance around a portion of the circle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5950" y="1198113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you find the length of </a:t>
            </a:r>
            <a:r>
              <a:rPr lang="en-US" i="1" dirty="0" smtClean="0"/>
              <a:t>s</a:t>
            </a:r>
            <a:r>
              <a:rPr lang="en-US" dirty="0" smtClean="0"/>
              <a:t> of an arc measuring in degrees?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12" y="1534620"/>
            <a:ext cx="6019800" cy="19705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785" y="3472347"/>
            <a:ext cx="8618130" cy="34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4494</TotalTime>
  <Words>393</Words>
  <Application>Microsoft Office PowerPoint</Application>
  <PresentationFormat>Custom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Euphemia</vt:lpstr>
      <vt:lpstr>Times New Roman</vt:lpstr>
      <vt:lpstr>Wingdings</vt:lpstr>
      <vt:lpstr>Math 16x9</vt:lpstr>
      <vt:lpstr>Unit 10 Circles</vt:lpstr>
      <vt:lpstr>Quick Circle Term Review</vt:lpstr>
      <vt:lpstr>Quick Circle Term Review Cont.  </vt:lpstr>
      <vt:lpstr>***Don’t forget to put all definitions in your comp book***</vt:lpstr>
      <vt:lpstr>How would you answer this question? (Introduction Question) </vt:lpstr>
      <vt:lpstr>Solution</vt:lpstr>
      <vt:lpstr>The 90°symbol in the previous example is a central angle…  (Please put these definition in your comp book if it’s not already there)</vt:lpstr>
      <vt:lpstr>Example: Check UP</vt:lpstr>
      <vt:lpstr>PowerPoint Presentation</vt:lpstr>
      <vt:lpstr>Arc Length Example:   </vt:lpstr>
      <vt:lpstr>Arc Length vs. Arc Measure</vt:lpstr>
      <vt:lpstr>Part 2….. Tomorrow 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 Circles</dc:title>
  <dc:creator>Bluhm-Arnold, Sarah    PLMS-Staff</dc:creator>
  <cp:lastModifiedBy>Bluhm-Arnold, Sarah    PLMS-Staff</cp:lastModifiedBy>
  <cp:revision>21</cp:revision>
  <dcterms:created xsi:type="dcterms:W3CDTF">2020-04-10T16:39:55Z</dcterms:created>
  <dcterms:modified xsi:type="dcterms:W3CDTF">2020-04-20T16:43:19Z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