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68" r:id="rId4"/>
    <p:sldId id="269" r:id="rId5"/>
    <p:sldId id="271" r:id="rId6"/>
    <p:sldId id="260" r:id="rId7"/>
    <p:sldId id="274" r:id="rId8"/>
    <p:sldId id="261" r:id="rId9"/>
    <p:sldId id="273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howGuides="1">
      <p:cViewPr varScale="1">
        <p:scale>
          <a:sx n="72" d="100"/>
          <a:sy n="72" d="100"/>
        </p:scale>
        <p:origin x="84" y="90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4/20/2020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10 Circles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10.1 Day 2   Sector</a:t>
            </a:r>
            <a:r>
              <a:rPr lang="en-US" dirty="0"/>
              <a:t> </a:t>
            </a:r>
            <a:r>
              <a:rPr lang="en-US" dirty="0" smtClean="0"/>
              <a:t>and Segments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93436" y="457200"/>
            <a:ext cx="9782801" cy="655637"/>
          </a:xfrm>
        </p:spPr>
        <p:txBody>
          <a:bodyPr/>
          <a:lstStyle/>
          <a:p>
            <a:r>
              <a:rPr lang="en-US" dirty="0" smtClean="0"/>
              <a:t>Sector of a circle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137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How do we find the area of the shaded region?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sz="2000" dirty="0" smtClean="0"/>
              <a:t>Challenge yourself to take a guess before you reveal the solution)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612" y="2743200"/>
            <a:ext cx="1676190" cy="18380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94212" y="29718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is a fraction of the entire circle.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99012" y="37036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Solution: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8400" y="4138438"/>
            <a:ext cx="2978612" cy="9964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3121" y="5126171"/>
            <a:ext cx="2945366" cy="87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166681"/>
            <a:ext cx="9782801" cy="731837"/>
          </a:xfrm>
        </p:spPr>
        <p:txBody>
          <a:bodyPr/>
          <a:lstStyle/>
          <a:p>
            <a:r>
              <a:rPr lang="en-US" dirty="0" smtClean="0"/>
              <a:t>Segment of a Circle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38674" y="353580"/>
            <a:ext cx="1619048" cy="16857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0012" y="2419001"/>
            <a:ext cx="5791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Steps: </a:t>
            </a:r>
          </a:p>
          <a:p>
            <a:r>
              <a:rPr lang="en-US" dirty="0" smtClean="0"/>
              <a:t>1.) Draw in radii to create a triangle</a:t>
            </a:r>
          </a:p>
          <a:p>
            <a:endParaRPr lang="en-US" dirty="0"/>
          </a:p>
          <a:p>
            <a:r>
              <a:rPr lang="en-US" dirty="0" smtClean="0"/>
              <a:t>2.) Label the height and base of the triangle</a:t>
            </a:r>
          </a:p>
          <a:p>
            <a:endParaRPr lang="en-US" dirty="0"/>
          </a:p>
          <a:p>
            <a:r>
              <a:rPr lang="en-US" dirty="0" smtClean="0"/>
              <a:t>3.) Find the area of the full sector</a:t>
            </a:r>
          </a:p>
          <a:p>
            <a:endParaRPr lang="en-US" dirty="0"/>
          </a:p>
          <a:p>
            <a:r>
              <a:rPr lang="en-US" dirty="0" smtClean="0"/>
              <a:t>4.) Find the area of the triangle </a:t>
            </a:r>
          </a:p>
          <a:p>
            <a:endParaRPr lang="en-US" dirty="0"/>
          </a:p>
          <a:p>
            <a:r>
              <a:rPr lang="en-US" dirty="0" smtClean="0"/>
              <a:t>5.) Subtract the two to find the remaining area.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3359" y="2241890"/>
            <a:ext cx="1328741" cy="1335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2412" y="2241890"/>
            <a:ext cx="1447800" cy="13711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8198" y="4259679"/>
            <a:ext cx="3904762" cy="8190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28077" y="5281323"/>
            <a:ext cx="3180952" cy="80000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8609012" y="2909775"/>
            <a:ext cx="381000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9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start with the area of the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Example 1: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7412" y="1752600"/>
            <a:ext cx="2348524" cy="29792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7812" y="1600200"/>
            <a:ext cx="2945366" cy="8765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06257" y="2987634"/>
                <a:ext cx="108138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=165°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257" y="2987634"/>
                <a:ext cx="1081386" cy="307777"/>
              </a:xfrm>
              <a:prstGeom prst="rect">
                <a:avLst/>
              </a:prstGeom>
              <a:blipFill>
                <a:blip r:embed="rId4"/>
                <a:stretch>
                  <a:fillRect l="-2260" r="-4520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04313" y="2883670"/>
                <a:ext cx="2698624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165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𝑠𝑒𝑐𝑡𝑜𝑟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313" y="2883670"/>
                <a:ext cx="2698624" cy="7013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804313" y="3886200"/>
                <a:ext cx="2386102" cy="6925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𝑠𝑒𝑐𝑡𝑜𝑟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313" y="3886200"/>
                <a:ext cx="2386102" cy="6925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804313" y="4777521"/>
                <a:ext cx="23278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4.125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𝑠𝑒𝑐𝑡𝑜𝑟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313" y="4777521"/>
                <a:ext cx="2327817" cy="369332"/>
              </a:xfrm>
              <a:prstGeom prst="rect">
                <a:avLst/>
              </a:prstGeom>
              <a:blipFill>
                <a:blip r:embed="rId7"/>
                <a:stretch>
                  <a:fillRect l="-2094" r="-262" b="-1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509752" y="5345612"/>
                <a:ext cx="2774605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12.96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𝑠𝑒𝑐𝑡𝑜𝑟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752" y="5345612"/>
                <a:ext cx="2774605" cy="369332"/>
              </a:xfrm>
              <a:prstGeom prst="rect">
                <a:avLst/>
              </a:prstGeom>
              <a:blipFill>
                <a:blip r:embed="rId8"/>
                <a:stretch>
                  <a:fillRect b="-1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333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Example: 2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about the area of a segment?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612" y="1724966"/>
            <a:ext cx="2071591" cy="21224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657" y="2325131"/>
            <a:ext cx="1335640" cy="1143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5144" y="2215553"/>
            <a:ext cx="1219200" cy="128926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956297" y="1879286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Side note: because this is a right triangle, the base and height are the same length.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19276" y="3541265"/>
                <a:ext cx="1310936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276" y="3541265"/>
                <a:ext cx="1310936" cy="6324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698185" y="3504822"/>
                <a:ext cx="838200" cy="6914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𝑏h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8185" y="3504822"/>
                <a:ext cx="838200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19276" y="4512909"/>
                <a:ext cx="1317797" cy="17546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144</m:t>
                      </m:r>
                    </m:oMath>
                  </m:oMathPara>
                </a14:m>
                <a:endParaRPr lang="en-US" sz="2400" b="0" dirty="0" smtClean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276" y="4512909"/>
                <a:ext cx="1317797" cy="1754648"/>
              </a:xfrm>
              <a:prstGeom prst="rect">
                <a:avLst/>
              </a:prstGeom>
              <a:blipFill>
                <a:blip r:embed="rId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798056" y="4512909"/>
                <a:ext cx="1570686" cy="17522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d>
                      <m:d>
                        <m:d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solidFill>
                    <a:schemeClr val="tx2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(144)</m:t>
                      </m:r>
                    </m:oMath>
                  </m:oMathPara>
                </a14:m>
                <a:endParaRPr lang="en-US" sz="2400" dirty="0" smtClean="0">
                  <a:solidFill>
                    <a:schemeClr val="tx2"/>
                  </a:solidFill>
                </a:endParaRPr>
              </a:p>
              <a:p>
                <a:r>
                  <a:rPr lang="en-US" sz="2400" dirty="0" smtClean="0">
                    <a:solidFill>
                      <a:schemeClr val="tx2"/>
                    </a:solidFill>
                  </a:rPr>
                  <a:t>    72</a:t>
                </a:r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8056" y="4512909"/>
                <a:ext cx="1570686" cy="1752275"/>
              </a:xfrm>
              <a:prstGeom prst="rect">
                <a:avLst/>
              </a:prstGeom>
              <a:blipFill>
                <a:blip r:embed="rId8"/>
                <a:stretch>
                  <a:fillRect b="-9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372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152281"/>
            <a:ext cx="9782801" cy="917046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Example 3</a:t>
            </a:r>
            <a:r>
              <a:rPr lang="en-US" sz="3100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</a:t>
            </a:r>
            <a:r>
              <a:rPr lang="en-US" dirty="0" smtClean="0"/>
              <a:t>about this one? 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338074" y="1005816"/>
            <a:ext cx="2109400" cy="1957371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1914058" y="3202432"/>
            <a:ext cx="4818888" cy="3655568"/>
          </a:xfrm>
        </p:spPr>
        <p:txBody>
          <a:bodyPr>
            <a:normAutofit/>
          </a:bodyPr>
          <a:lstStyle/>
          <a:p>
            <a:r>
              <a:rPr lang="en-US" dirty="0" smtClean="0"/>
              <a:t>1) Find the area of the triangle</a:t>
            </a:r>
          </a:p>
          <a:p>
            <a:pPr lvl="1"/>
            <a:r>
              <a:rPr lang="en-US" dirty="0" smtClean="0"/>
              <a:t>In this picture, we don’t know the base or height of triangle ATB. </a:t>
            </a:r>
          </a:p>
          <a:p>
            <a:pPr lvl="1"/>
            <a:r>
              <a:rPr lang="en-US" dirty="0" smtClean="0"/>
              <a:t>Redraw the triangle, sketch in the height with a right angle. Bisect and T. Find x and y. </a:t>
            </a:r>
          </a:p>
          <a:p>
            <a:pPr lvl="2"/>
            <a:r>
              <a:rPr lang="en-US" dirty="0" smtClean="0"/>
              <a:t>Use </a:t>
            </a:r>
            <a:r>
              <a:rPr lang="en-US" b="1" u="sng" dirty="0" smtClean="0"/>
              <a:t>trig ratios </a:t>
            </a:r>
            <a:r>
              <a:rPr lang="en-US" dirty="0" smtClean="0"/>
              <a:t>to identify x and y. Remember y is only ½ of the base. </a:t>
            </a:r>
          </a:p>
          <a:p>
            <a:pPr lvl="2"/>
            <a:r>
              <a:rPr lang="en-US" dirty="0" smtClean="0"/>
              <a:t>Use x and y to calculate the area of triangle ATB.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666514" y="2885241"/>
                <a:ext cx="1082604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514" y="2885241"/>
                <a:ext cx="1082604" cy="4744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1212" y="1056837"/>
            <a:ext cx="2895600" cy="141586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92162" y="3480270"/>
                <a:ext cx="10569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=1.549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2162" y="3480270"/>
                <a:ext cx="1056956" cy="276999"/>
              </a:xfrm>
              <a:prstGeom prst="rect">
                <a:avLst/>
              </a:prstGeom>
              <a:blipFill>
                <a:blip r:embed="rId5"/>
                <a:stretch>
                  <a:fillRect l="-2312" r="-5202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8970052" y="2898591"/>
                <a:ext cx="1116459" cy="474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0052" y="2898591"/>
                <a:ext cx="1116459" cy="4743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9045742" y="3470667"/>
                <a:ext cx="10603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=4.755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5742" y="3470667"/>
                <a:ext cx="1060355" cy="276999"/>
              </a:xfrm>
              <a:prstGeom prst="rect">
                <a:avLst/>
              </a:prstGeom>
              <a:blipFill>
                <a:blip r:embed="rId7"/>
                <a:stretch>
                  <a:fillRect l="-4598" r="-5172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7251269" y="4880381"/>
                <a:ext cx="2506712" cy="7956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9.51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1.549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=7.365                     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269" y="4880381"/>
                <a:ext cx="2506712" cy="795602"/>
              </a:xfrm>
              <a:prstGeom prst="rect">
                <a:avLst/>
              </a:prstGeom>
              <a:blipFill>
                <a:blip r:embed="rId8"/>
                <a:stretch>
                  <a:fillRect l="-1703"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7251269" y="4031365"/>
            <a:ext cx="3216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Height = 1.549</a:t>
            </a:r>
          </a:p>
          <a:p>
            <a:r>
              <a:rPr lang="en-US" dirty="0" smtClean="0"/>
              <a:t>Base = 2(4.755) = 9.51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>
            <a:off x="5661607" y="1579022"/>
            <a:ext cx="1285472" cy="3843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8456612" y="6248400"/>
            <a:ext cx="2971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749118" y="5943600"/>
            <a:ext cx="2755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Cont. on the next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9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793103" y="4953000"/>
            <a:ext cx="3416109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152280"/>
            <a:ext cx="9782801" cy="904557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Example 3</a:t>
            </a:r>
            <a:r>
              <a:rPr lang="en-US" sz="3100" dirty="0" smtClean="0"/>
              <a:t>: </a:t>
            </a:r>
            <a:r>
              <a:rPr lang="en-US" dirty="0"/>
              <a:t>What about this one? </a:t>
            </a:r>
            <a:r>
              <a:rPr lang="en-US" dirty="0" smtClean="0"/>
              <a:t>Cont.…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970212" y="617621"/>
            <a:ext cx="2109400" cy="1957371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1751012" y="2743200"/>
            <a:ext cx="4818888" cy="3655568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2) Find the area of the sector</a:t>
            </a:r>
          </a:p>
          <a:p>
            <a:endParaRPr lang="en-US" sz="1100" dirty="0" smtClean="0">
              <a:solidFill>
                <a:schemeClr val="tx2"/>
              </a:solidFill>
            </a:endParaRPr>
          </a:p>
          <a:p>
            <a:endParaRPr lang="en-US" sz="1100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3) Subtract </a:t>
            </a:r>
          </a:p>
          <a:p>
            <a:pPr marL="0" indent="0">
              <a:buNone/>
            </a:pPr>
            <a:endParaRPr lang="en-US" sz="11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100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4.) Final solution with units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0911" y="548500"/>
            <a:ext cx="2895600" cy="1415864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>
          <a:xfrm>
            <a:off x="5477676" y="1101101"/>
            <a:ext cx="1285472" cy="3843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6831134" y="2467215"/>
                <a:ext cx="1495601" cy="724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1134" y="2467215"/>
                <a:ext cx="1495601" cy="7248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8228012" y="2514600"/>
                <a:ext cx="2216697" cy="13548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144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=0.4 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d>
                      <m:d>
                        <m:d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sz="2400" b="0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=31.4159       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012" y="2514600"/>
                <a:ext cx="2216697" cy="135485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793103" y="3869458"/>
            <a:ext cx="457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Sector – Triangle = Area of Segment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31.4159 – 7.365 = 24.04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Area of Segment = 24.05 m</a:t>
            </a:r>
          </a:p>
        </p:txBody>
      </p:sp>
    </p:spTree>
    <p:extLst>
      <p:ext uri="{BB962C8B-B14F-4D97-AF65-F5344CB8AC3E}">
        <p14:creationId xmlns:p14="http://schemas.microsoft.com/office/powerpoint/2010/main" val="41240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6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Example 4: 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8812" y="2023693"/>
            <a:ext cx="3090724" cy="256012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132012" y="1219200"/>
            <a:ext cx="716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area and perimeter of sector QNR?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Round to the nearest tenth.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78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4318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Book Work: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pg. 425 #11, 16-27 (not 21)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Remember, this is HW is </a:t>
            </a:r>
            <a:r>
              <a:rPr lang="en-US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going to be turned in.</a:t>
            </a:r>
            <a:r>
              <a:rPr lang="en-US" dirty="0" smtClean="0"/>
              <a:t> </a:t>
            </a:r>
            <a:r>
              <a:rPr lang="en-US" sz="2700" i="1" dirty="0" smtClean="0"/>
              <a:t>(You can check your solutions in the Unit 10 Solutions page on the website.)</a:t>
            </a:r>
            <a:endParaRPr lang="en-US" sz="2700" i="1" dirty="0"/>
          </a:p>
        </p:txBody>
      </p:sp>
    </p:spTree>
    <p:extLst>
      <p:ext uri="{BB962C8B-B14F-4D97-AF65-F5344CB8AC3E}">
        <p14:creationId xmlns:p14="http://schemas.microsoft.com/office/powerpoint/2010/main" val="408532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 education presentation with Pi  (widescreen).potx" id="{DF132673-7A8C-4FB7-A35E-0123B6C0D98B}" vid="{CCAAB50D-2EF2-4925-80C2-C83131AE58AC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255</TotalTime>
  <Words>303</Words>
  <Application>Microsoft Office PowerPoint</Application>
  <PresentationFormat>Custom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Euphemia</vt:lpstr>
      <vt:lpstr>Times New Roman</vt:lpstr>
      <vt:lpstr>Math 16x9</vt:lpstr>
      <vt:lpstr>Unit 10 Circles </vt:lpstr>
      <vt:lpstr>Sector of a circle</vt:lpstr>
      <vt:lpstr>Segment of a Circle</vt:lpstr>
      <vt:lpstr>Let’s start with the area of the sector</vt:lpstr>
      <vt:lpstr>Example: 2  How about the area of a segment? </vt:lpstr>
      <vt:lpstr>Example 3: What about this one? </vt:lpstr>
      <vt:lpstr>Example 3: What about this one? Cont.… </vt:lpstr>
      <vt:lpstr>Example 4: </vt:lpstr>
      <vt:lpstr>Book Work:   pg. 425 #11, 16-27 (not 21)  Remember, this is HW is not going to be turned in. (You can check your solutions in the Unit 10 Solutions page on the website.)</vt:lpstr>
    </vt:vector>
  </TitlesOfParts>
  <Company>Issaquah School District 411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10 Circles</dc:title>
  <dc:creator>Bluhm-Arnold, Sarah    PLMS-Staff</dc:creator>
  <cp:lastModifiedBy>Bluhm-Arnold, Sarah    PLMS-Staff</cp:lastModifiedBy>
  <cp:revision>18</cp:revision>
  <dcterms:created xsi:type="dcterms:W3CDTF">2020-04-14T18:17:29Z</dcterms:created>
  <dcterms:modified xsi:type="dcterms:W3CDTF">2020-04-21T00:27:11Z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