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68" r:id="rId4"/>
    <p:sldId id="269" r:id="rId5"/>
    <p:sldId id="260" r:id="rId6"/>
    <p:sldId id="271" r:id="rId7"/>
    <p:sldId id="272" r:id="rId8"/>
    <p:sldId id="274" r:id="rId9"/>
    <p:sldId id="273" r:id="rId10"/>
    <p:sldId id="261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howGuides="1">
      <p:cViewPr varScale="1">
        <p:scale>
          <a:sx n="73" d="100"/>
          <a:sy n="73" d="100"/>
        </p:scale>
        <p:origin x="606" y="72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32" units="cm"/>
          <inkml:channel name="Y" type="integer" max="1584" units="cm"/>
          <inkml:channel name="T" type="integer" max="2.14748E9" units="dev"/>
        </inkml:traceFormat>
        <inkml:channelProperties>
          <inkml:channelProperty channel="X" name="resolution" value="95.35354" units="1/cm"/>
          <inkml:channelProperty channel="Y" name="resolution" value="94.28571" units="1/cm"/>
          <inkml:channelProperty channel="T" name="resolution" value="1" units="1/dev"/>
        </inkml:channelProperties>
      </inkml:inkSource>
      <inkml:timestamp xml:id="ts0" timeString="2020-04-22T21:40:36.935"/>
    </inkml:context>
    <inkml:brush xml:id="br0">
      <inkml:brushProperty name="width" value="0.1" units="cm"/>
      <inkml:brushProperty name="height" value="0.1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6BEFE27-0871-42D7-A48D-065A730DBFA5}" emma:medium="tactile" emma:mode="ink">
          <msink:context xmlns:msink="http://schemas.microsoft.com/ink/2010/main" type="writingRegion" rotatedBoundingBox="23969,12574 24717,12574 24717,12732 23969,12732"/>
        </emma:interpretation>
      </emma:emma>
    </inkml:annotationXML>
    <inkml:traceGroup>
      <inkml:annotationXML>
        <emma:emma xmlns:emma="http://www.w3.org/2003/04/emma" version="1.0">
          <emma:interpretation id="{444B937C-FB13-40F3-8A59-6C3174DA6DA5}" emma:medium="tactile" emma:mode="ink">
            <msink:context xmlns:msink="http://schemas.microsoft.com/ink/2010/main" type="paragraph" rotatedBoundingBox="23969,12574 24717,12574 24717,12732 23969,127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50E028C-D465-4C55-92B1-2FA3CDE60043}" emma:medium="tactile" emma:mode="ink">
              <msink:context xmlns:msink="http://schemas.microsoft.com/ink/2010/main" type="line" rotatedBoundingBox="23969,12574 24717,12574 24717,12732 23969,12732"/>
            </emma:interpretation>
          </emma:emma>
        </inkml:annotationXML>
        <inkml:traceGroup>
          <inkml:annotationXML>
            <emma:emma xmlns:emma="http://www.w3.org/2003/04/emma" version="1.0">
              <emma:interpretation id="{B5FEF9D8-1D60-40AA-B6AA-13BAB8DDCDCB}" emma:medium="tactile" emma:mode="ink">
                <msink:context xmlns:msink="http://schemas.microsoft.com/ink/2010/main" type="inkWord" rotatedBoundingBox="23969,12574 24717,12574 24717,12732 23969,12732">
                  <msink:destinationLink direction="with" ref="{BD460270-236F-4D76-BC1D-C12121007CD3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2504 2064 0,'0'0'0,"0"0"0,0 0 16,0 0-16,0 0 15,0 0-15,0 0 16,0 0-1,0 0-15,0 0 16,0 0-16,0 0 16,0 0-16,0 0 15,0 0-15,0 0 16,0 0-16,0 0 16,0 0-16,0 0 15,0 0-15,0 0 16,0 0-16,-17 0 15,0 0-15,-1 0 16,-17 0-16,1 0 16,-1 0-16,-17-17 15,17 17-15,0 0 16,0 0-16,0 0 16,18-18-16,-18 18 15,18 0-15,-1-17 16,1 17-16,0 0 15,-1 0-15,18 0 16,0 0-16,-17-18 16,17 18-16,0 0 15,0 0-15,0 0 16,0 0-16,0 0 16,-18 0-1,18 0-15,0 0 16,0 0-16,-17 0 15,17 0-15,0 0 16,-17 0-16,17 0 16,-18 0-16,18 0 15,-17 0-15,-1 18 16,1-1-16,0 1 16,-1-1-16,1 1 15,0-1-15,-1 1 16,18-18-16,-17 17 15,17-17-15,0 0 16,-18 18-16,18-18 16,0 0-16,0 0 15,0 0-15,0 0 16,0 0-16,0 0 16,0 0-16,0 0 15,0 0-15,0 0 16,0 0-16,0 0 15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32" units="cm"/>
          <inkml:channel name="Y" type="integer" max="1584" units="cm"/>
          <inkml:channel name="T" type="integer" max="2.14748E9" units="dev"/>
        </inkml:traceFormat>
        <inkml:channelProperties>
          <inkml:channelProperty channel="X" name="resolution" value="95.35354" units="1/cm"/>
          <inkml:channelProperty channel="Y" name="resolution" value="94.28571" units="1/cm"/>
          <inkml:channelProperty channel="T" name="resolution" value="1" units="1/dev"/>
        </inkml:channelProperties>
      </inkml:inkSource>
      <inkml:timestamp xml:id="ts0" timeString="2020-04-22T21:40:35.407"/>
    </inkml:context>
    <inkml:brush xml:id="br0">
      <inkml:brushProperty name="width" value="0.1" units="cm"/>
      <inkml:brushProperty name="height" value="0.1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D460270-236F-4D76-BC1D-C12121007CD3}" emma:medium="tactile" emma:mode="ink">
          <msink:context xmlns:msink="http://schemas.microsoft.com/ink/2010/main" type="inkDrawing" rotatedBoundingBox="23864,10142 24585,10234 24527,10682 23807,10590" semanticType="callout" shapeName="Other">
            <msink:sourceLink direction="with" ref="{B5FEF9D8-1D60-40AA-B6AA-13BAB8DDCDCB}"/>
            <msink:sourceLink direction="with" ref="{3BBF47D0-B272-4878-B87E-855F26C037F1}"/>
          </msink:context>
        </emma:interpretation>
      </emma:emma>
    </inkml:annotationXML>
    <inkml:trace contextRef="#ctx0" brushRef="#br0">1652-437 0,'0'0'0,"0"0"15,0 0-15,0 0 16,0 0-1,0 0-15,0 0 16,0 0-16,0 0 16,0 0-16,0 0 15,0 0-15,0 0 16,0 0-16,0 0 16,0 0-16,0 0 15,0 0-15,0 0 16,0 0-16,0 0 15,0 17-15,0 1 16,0-1-16,0 18 16,0 0-16,0 0 15,0 0-15,0 0 16,0 0-16,0 0 16,0 0-16,0-17 15,0-1-15,0 1 16,0-1-16,0 1 15,0-18-15,0 17 16,0-17-16,0 0 16,0 0-16,0 0 15,0 18 1,0-18-16,0 0 16,0 0-16,0 0 15,0 0-15,0 0 16,0 0-16,0 0 15,0 0-15,0 0 16,0 0-16,0 0 16,0 0-16,0 0 15,0 0-15,0 0 16,0 0-16,0 0 16,0 0-16,0 0 15,21 0-15,1 0 16,20 0-16,1 0 15,-1-18-15,1 18 16,21-17-16,0-1 16,0 1-16,0-1 15,-22 18-15,1 0 16,-1 0-16,1-17 16,-22 17-16,1-18 15,-1 18-15,0 0 16,0 0-16,1 0 15,-22 0-15,0 0 16,0 0-16,0 0 16,0 0-16,21 0 15,-21 0 1,0 0-16,21-17 16,1-1-16,-1 1 15,-21 17-15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32" units="cm"/>
          <inkml:channel name="Y" type="integer" max="1584" units="cm"/>
          <inkml:channel name="T" type="integer" max="2.14748E9" units="dev"/>
        </inkml:traceFormat>
        <inkml:channelProperties>
          <inkml:channelProperty channel="X" name="resolution" value="95.35354" units="1/cm"/>
          <inkml:channelProperty channel="Y" name="resolution" value="94.28571" units="1/cm"/>
          <inkml:channelProperty channel="T" name="resolution" value="1" units="1/dev"/>
        </inkml:channelProperties>
      </inkml:inkSource>
      <inkml:timestamp xml:id="ts0" timeString="2020-04-22T21:40:54.068"/>
    </inkml:context>
    <inkml:brush xml:id="br0">
      <inkml:brushProperty name="width" value="0.1" units="cm"/>
      <inkml:brushProperty name="height" value="0.1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9A756C2-4F15-496E-AD4C-34107F1DF460}" emma:medium="tactile" emma:mode="ink">
          <msink:context xmlns:msink="http://schemas.microsoft.com/ink/2010/main" type="writingRegion" rotatedBoundingBox="22744,10299 22821,12571 22230,12592 22152,10320"/>
        </emma:interpretation>
      </emma:emma>
    </inkml:annotationXML>
    <inkml:traceGroup>
      <inkml:annotationXML>
        <emma:emma xmlns:emma="http://www.w3.org/2003/04/emma" version="1.0">
          <emma:interpretation id="{DD3512D7-67B7-47C4-B134-671A2DE392EA}" emma:medium="tactile" emma:mode="ink">
            <msink:context xmlns:msink="http://schemas.microsoft.com/ink/2010/main" type="paragraph" rotatedBoundingBox="22744,10299 22821,12571 22230,12592 22152,103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74050E3-40D7-4EA9-8677-E1E9124D4379}" emma:medium="tactile" emma:mode="ink">
              <msink:context xmlns:msink="http://schemas.microsoft.com/ink/2010/main" type="line" rotatedBoundingBox="22744,10299 22821,12571 22230,12591 22152,10320"/>
            </emma:interpretation>
          </emma:emma>
        </inkml:annotationXML>
        <inkml:traceGroup>
          <inkml:annotationXML>
            <emma:emma xmlns:emma="http://www.w3.org/2003/04/emma" version="1.0">
              <emma:interpretation id="{3BBF47D0-B272-4878-B87E-855F26C037F1}" emma:medium="tactile" emma:mode="ink">
                <msink:context xmlns:msink="http://schemas.microsoft.com/ink/2010/main" type="inkWord" rotatedBoundingBox="22413,10311 22439,11087 22227,11095 22201,10318">
                  <msink:destinationLink direction="with" ref="{BD460270-236F-4D76-BC1D-C12121007CD3}"/>
                </msink:context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12 0 0,'0'0'0,"0"0"16,0 0-16,0 0 15,0 0-15,0 0 16,0 0-1,0 0-15,0 0 16,0 0-16,0 0 16,0 0-16,0 0 15,0 0-15,0 0 16,0 17-16,0 1 16,0-1-16,0 1 15,0-18-15,0 17 16,0 1-16,0-18 15,0 17-15,0-17 16,0 0-16,0 18 16,0-1-16,0-17 15,0 18-15,0-1 16,0 1-16,0-18 16,0 17-16,0 1 15,0-1-15,0 1 16,0-1-16,0-17 15,0 18-15,0-1 16,0 1-16,17-1 16,0 1-16,-17-1 15,18 1-15,-18-1 16,17 1 0,-17-1-16,17 1 15,-17-18-15,0 17 16,18 1-16,-18-1 15,0-17-15,0 0 16,0 18-16,17-1 16,1 1-16,-1-1 15,0 1-15,-17-1 16,18 1-16,-18-1 16,0 1-16,0-18 15,17 17-15,-17 1 16,18-1-16,-18-17 15,0 0-15,0 18 16,0-18-16,0 0 16,0 0-16,0 0 15,0 0-15,0 0 16,0 0-16,0 0 16,0 0-16,0 0 15,0 0 1,0 0-16,0 0 0,0 0 15,0 0-15</inkml:trace>
        </inkml:traceGroup>
        <inkml:traceGroup>
          <inkml:annotationXML>
            <emma:emma xmlns:emma="http://www.w3.org/2003/04/emma" version="1.0">
              <emma:interpretation id="{7CA11BC2-490A-43D8-A432-7562988E602F}" emma:medium="tactile" emma:mode="ink">
                <msink:context xmlns:msink="http://schemas.microsoft.com/ink/2010/main" type="inkWord" rotatedBoundingBox="22333,11891 22357,12587 22230,12591 22206,11895"/>
              </emma:interpretation>
              <emma:one-of disjunction-type="recognition" id="oneOf1">
                <emma:interpretation id="interp1" emma:lang="" emma:confidence="0">
                  <emma:literal>_</emma:literal>
                </emma:interpretation>
                <emma:interpretation id="interp2" emma:lang="" emma:confidence="0">
                  <emma:literal>-</emma:literal>
                </emma:interpretation>
                <emma:interpretation id="interp3" emma:lang="" emma:confidence="0">
                  <emma:literal>•</emma:literal>
                </emma:interpretation>
                <emma:interpretation id="interp4" emma:lang="" emma:confidence="0">
                  <emma:literal>~</emma:literal>
                </emma:interpretation>
                <emma:interpretation id="interp5" emma:lang="" emma:confidence="0">
                  <emma:literal>.</emma:literal>
                </emma:interpretation>
              </emma:one-of>
            </emma:emma>
          </inkml:annotationXML>
          <inkml:trace contextRef="#ctx0" brushRef="#br0" timeOffset="1172.962">29 2274 0,'0'0'16,"0"0"-16,0 0 15,0 0-15,0 0 16,0 0-16,0 0 15,0 0-15,0 0 16,0 0-16,0 0 16,0 0-16,0 0 15,0 0 1,0 0-16,0 0 16,0 0-16,0 0 15,0 0-15,0 0 16,0 0-16,0 0 15,0 0-15,0 0 16,0 0-16,0 0 16,0 0-16,0-18 15,0 1-15,0-1 16,0-17-16,0 0 16,0-17-16,17 0 15,-17-1-15,18 1 16,-18-1-16,17 18 15,-17 0-15,17 0 16,1 0-16,-18 0 16,17 18-16,-17-1 15,0 1-15,0-1 16,0 1-16,0 17 16,0-18-16,0 18 15,0 0-15,0 0 16,0 0-16,0 0 15,0 0-15,0 0 16,0 0 0,0 0-16,0-17 15,-17-1-15,17 18 16</inkml:trace>
        </inkml:traceGroup>
        <inkml:traceGroup>
          <inkml:annotationXML>
            <emma:emma xmlns:emma="http://www.w3.org/2003/04/emma" version="1.0">
              <emma:interpretation id="{2B1ECDCC-2EC0-43A0-974F-AA8AE7B66546}" emma:medium="tactile" emma:mode="ink">
                <msink:context xmlns:msink="http://schemas.microsoft.com/ink/2010/main" type="inkWord" rotatedBoundingBox="22801,11996 22802,12011 22787,12012 22787,11997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-11871.0046">586 1679 0,'0'0'16,"0"0"-16,0 0 16,0 0-16,0 0 15,0 0-15,0 0 16,0 0-16,0 0 16,0 0-16,0 0 15,0 0-15,0 0 16,0 0-16,0 0 15,0 0-15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4/23/2020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4/23/2020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4/23/2020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4/23/2020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4/23/2020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4/23/2020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4/23/2020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4/23/2020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12.png"/><Relationship Id="rId7" Type="http://schemas.openxmlformats.org/officeDocument/2006/relationships/image" Target="../media/image14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2.xml"/><Relationship Id="rId5" Type="http://schemas.openxmlformats.org/officeDocument/2006/relationships/image" Target="../media/image13.emf"/><Relationship Id="rId10" Type="http://schemas.openxmlformats.org/officeDocument/2006/relationships/image" Target="../media/image16.png"/><Relationship Id="rId4" Type="http://schemas.openxmlformats.org/officeDocument/2006/relationships/customXml" Target="../ink/ink1.xml"/><Relationship Id="rId9" Type="http://schemas.openxmlformats.org/officeDocument/2006/relationships/image" Target="../media/image1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10.2 Tangents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Day 1 and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2412" y="152400"/>
            <a:ext cx="10134600" cy="6096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Book Work: </a:t>
            </a:r>
            <a:br>
              <a:rPr lang="en-US" dirty="0" smtClean="0"/>
            </a:br>
            <a:r>
              <a:rPr lang="en-US" dirty="0" smtClean="0"/>
              <a:t>Pg. 433 #11, 15-20, 22, 27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Remember, this HW is </a:t>
            </a:r>
            <a:r>
              <a:rPr lang="en-US" u="sng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going to be turned in. </a:t>
            </a:r>
            <a:r>
              <a:rPr lang="en-US" sz="2800" dirty="0" smtClean="0"/>
              <a:t>(Check your solutions in the Unit 10 Solutions page on the website)</a:t>
            </a:r>
            <a:br>
              <a:rPr lang="en-US" sz="28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HW that </a:t>
            </a:r>
            <a:r>
              <a:rPr lang="en-US" u="sng" dirty="0" smtClean="0"/>
              <a:t>needs to be turned in</a:t>
            </a:r>
            <a:r>
              <a:rPr lang="en-US" dirty="0" smtClean="0"/>
              <a:t>: </a:t>
            </a:r>
            <a:r>
              <a:rPr lang="en-US" b="1" u="sng" dirty="0" smtClean="0">
                <a:solidFill>
                  <a:srgbClr val="FF0000"/>
                </a:solidFill>
              </a:rPr>
              <a:t>10.1 </a:t>
            </a:r>
            <a:r>
              <a:rPr lang="en-US" b="1" u="sng" dirty="0" err="1" smtClean="0">
                <a:solidFill>
                  <a:srgbClr val="FF0000"/>
                </a:solidFill>
              </a:rPr>
              <a:t>MathXL</a:t>
            </a:r>
            <a:r>
              <a:rPr lang="en-US" b="1" u="sng" dirty="0" smtClean="0">
                <a:solidFill>
                  <a:srgbClr val="FF0000"/>
                </a:solidFill>
              </a:rPr>
              <a:t> Practice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dirty="0" smtClean="0"/>
              <a:t>(located online through your textbook)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78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667969"/>
          </a:xfrm>
        </p:spPr>
        <p:txBody>
          <a:bodyPr>
            <a:normAutofit/>
          </a:bodyPr>
          <a:lstStyle/>
          <a:p>
            <a:r>
              <a:rPr lang="en-US" dirty="0" smtClean="0"/>
              <a:t>10.2  Tangent to a circle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Tangent 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to a circle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 line in the plane of the circle that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intersects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the circle in exactly one point. 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412" y="2843343"/>
            <a:ext cx="4267200" cy="25744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60612" y="990600"/>
            <a:ext cx="7620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***Remember – put all Definitions and Theorems in your comp book***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965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Theorem 10-1 Tangent Theorem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(and the converse)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9612" y="1143001"/>
            <a:ext cx="5018547" cy="164977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6112" y="990600"/>
            <a:ext cx="2133600" cy="266962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612" y="4150722"/>
            <a:ext cx="5562600" cy="143038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94612" y="3827417"/>
            <a:ext cx="3276600" cy="2763103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1674812" y="3810000"/>
            <a:ext cx="952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9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736600"/>
          </a:xfrm>
        </p:spPr>
        <p:txBody>
          <a:bodyPr/>
          <a:lstStyle/>
          <a:p>
            <a:r>
              <a:rPr lang="en-US" dirty="0" smtClean="0"/>
              <a:t>Example 1: Understanding Theorem 10.1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979612" y="1524000"/>
            <a:ext cx="3438095" cy="533333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389812" y="990600"/>
            <a:ext cx="3708547" cy="30253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827212" y="2169334"/>
                <a:ext cx="51054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Solution:</a:t>
                </a:r>
              </a:p>
              <a:p>
                <a:r>
                  <a:rPr lang="en-US" dirty="0" smtClean="0"/>
                  <a:t>Determine if triangle JKP is a right triangle by using the Pythagorean Theorem</a:t>
                </a:r>
                <a:endParaRPr lang="en-US" dirty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(4+6)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36+81=100</m:t>
                      </m:r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117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≠100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endParaRPr lang="en-US" dirty="0" smtClean="0"/>
              </a:p>
              <a:p>
                <a:r>
                  <a:rPr lang="en-US" b="1" dirty="0" smtClean="0"/>
                  <a:t>Therefore KJ is not tangent to circle P. </a:t>
                </a:r>
              </a:p>
              <a:p>
                <a:endParaRPr lang="en-US" dirty="0"/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**If the equation had been true, then it would prove a right triangle and thus proving KJ is tangent to circle P. **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212" y="2169334"/>
                <a:ext cx="5105400" cy="3693319"/>
              </a:xfrm>
              <a:prstGeom prst="rect">
                <a:avLst/>
              </a:prstGeom>
              <a:blipFill>
                <a:blip r:embed="rId4"/>
                <a:stretch>
                  <a:fillRect l="-1075" t="-990" b="-16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333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Theorem 10-2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Segments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Tangent to a Circle Theorem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669948" y="1969008"/>
            <a:ext cx="6939064" cy="12696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4612" y="2819400"/>
            <a:ext cx="3048000" cy="315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19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12800"/>
          </a:xfrm>
        </p:spPr>
        <p:txBody>
          <a:bodyPr/>
          <a:lstStyle/>
          <a:p>
            <a:r>
              <a:rPr lang="en-US" dirty="0" smtClean="0"/>
              <a:t>Example 2: 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903412" y="1295400"/>
            <a:ext cx="7467600" cy="822379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085012" y="3068529"/>
            <a:ext cx="2761905" cy="212381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1" name="Ink 20"/>
              <p14:cNvContentPartPr/>
              <p14:nvPr/>
            </p14:nvContentPartPr>
            <p14:xfrm>
              <a:off x="8628993" y="4526200"/>
              <a:ext cx="269640" cy="5796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10993" y="4508200"/>
                <a:ext cx="305640" cy="9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5" name="Ink 24"/>
              <p14:cNvContentPartPr/>
              <p14:nvPr/>
            </p14:nvContentPartPr>
            <p14:xfrm>
              <a:off x="8591553" y="3651760"/>
              <a:ext cx="307080" cy="16416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573553" y="3633760"/>
                <a:ext cx="343080" cy="20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8" name="Ink 27"/>
              <p14:cNvContentPartPr/>
              <p14:nvPr/>
            </p14:nvContentPartPr>
            <p14:xfrm>
              <a:off x="7992513" y="3714760"/>
              <a:ext cx="211320" cy="81900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974513" y="3696760"/>
                <a:ext cx="247320" cy="85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999706" y="2606864"/>
                <a:ext cx="327501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kern="12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135+90+90+</m:t>
                      </m:r>
                      <m:r>
                        <a:rPr lang="en-US" sz="1800" b="0" i="1" kern="12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lang="en-US" sz="1800" b="0" i="1" kern="12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=360</m:t>
                      </m:r>
                    </m:oMath>
                  </m:oMathPara>
                </a14:m>
                <a:endParaRPr lang="en-US" sz="1800" b="0" kern="120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315+</m:t>
                      </m:r>
                      <m:r>
                        <a:rPr lang="en-US" sz="18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lang="en-US" sz="18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=360</m:t>
                      </m:r>
                    </m:oMath>
                  </m:oMathPara>
                </a14:m>
                <a:endParaRPr lang="en-US" sz="1800" b="0" kern="120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lang="en-US" sz="1800" b="0" i="1" kern="12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=45°</m:t>
                      </m:r>
                    </m:oMath>
                  </m:oMathPara>
                </a14:m>
                <a:endParaRPr lang="en-US" sz="1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706" y="2606864"/>
                <a:ext cx="3275012" cy="92333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3732212" y="2286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Solution: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2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2" y="-30480"/>
            <a:ext cx="9782801" cy="736600"/>
          </a:xfrm>
        </p:spPr>
        <p:txBody>
          <a:bodyPr>
            <a:normAutofit/>
          </a:bodyPr>
          <a:lstStyle/>
          <a:p>
            <a:r>
              <a:rPr lang="en-US" dirty="0"/>
              <a:t>What does this look like and how is it used?  </a:t>
            </a:r>
          </a:p>
        </p:txBody>
      </p:sp>
      <p:pic>
        <p:nvPicPr>
          <p:cNvPr id="3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8212" y="706120"/>
            <a:ext cx="5436981" cy="3450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98612" y="1121954"/>
            <a:ext cx="3967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satellite requires a line of sight for communication. Between the ground stations farthest from the satellite, what is the amount of time needed for a signal to go from one station up to the satellite, and then down to the other station?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9681" y="3657600"/>
            <a:ext cx="3057143" cy="28380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0593" y="4343400"/>
            <a:ext cx="1695238" cy="181904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7161212" y="4522649"/>
                <a:ext cx="3506409" cy="13849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i="1" dirty="0" smtClean="0">
                    <a:latin typeface="Cambria Math" panose="02040503050406030204" pitchFamily="18" charset="0"/>
                  </a:rPr>
                  <a:t>Distance: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6371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(6371+35786)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+40,587,641=1,777,213,649</m:t>
                      </m:r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=1,736,623,008</m:t>
                      </m:r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≈41,673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1212" y="4522649"/>
                <a:ext cx="3506409" cy="1384995"/>
              </a:xfrm>
              <a:prstGeom prst="rect">
                <a:avLst/>
              </a:prstGeom>
              <a:blipFill>
                <a:blip r:embed="rId5"/>
                <a:stretch>
                  <a:fillRect l="-4174" t="-6167" b="-13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ight Arrow 9"/>
          <p:cNvSpPr/>
          <p:nvPr/>
        </p:nvSpPr>
        <p:spPr>
          <a:xfrm>
            <a:off x="8380412" y="6248400"/>
            <a:ext cx="2772401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2" y="-30480"/>
            <a:ext cx="9782801" cy="736600"/>
          </a:xfrm>
        </p:spPr>
        <p:txBody>
          <a:bodyPr>
            <a:normAutofit/>
          </a:bodyPr>
          <a:lstStyle/>
          <a:p>
            <a:r>
              <a:rPr lang="en-US" dirty="0"/>
              <a:t>What does this look like and how is it used?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98612" y="1121954"/>
            <a:ext cx="3967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satellite requires a line of sight for communication. Between the ground stations farthest from the satellite, what is the amount of time needed for a signal to go from one station up to the satellite, and then down to the other station?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894199" y="3962400"/>
                <a:ext cx="3058081" cy="10799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i="1" dirty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Time: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41,673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300,000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𝑠𝑒𝑐</m:t>
                          </m:r>
                        </m:den>
                      </m:f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0.28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199" y="3962400"/>
                <a:ext cx="3058081" cy="1079976"/>
              </a:xfrm>
              <a:prstGeom prst="rect">
                <a:avLst/>
              </a:prstGeom>
              <a:blipFill>
                <a:blip r:embed="rId2"/>
                <a:stretch>
                  <a:fillRect l="-4790" t="-7910" b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6812" y="1121954"/>
            <a:ext cx="3936325" cy="360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4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9265" y="67131"/>
            <a:ext cx="3646947" cy="736600"/>
          </a:xfrm>
        </p:spPr>
        <p:txBody>
          <a:bodyPr/>
          <a:lstStyle/>
          <a:p>
            <a:r>
              <a:rPr lang="en-US" dirty="0" smtClean="0"/>
              <a:t>Quick Check-Up</a:t>
            </a:r>
            <a:endParaRPr lang="en-US" dirty="0"/>
          </a:p>
        </p:txBody>
      </p:sp>
      <p:pic>
        <p:nvPicPr>
          <p:cNvPr id="3" name="Content Placeholder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1676400"/>
            <a:ext cx="2667000" cy="405898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5353" y="152400"/>
            <a:ext cx="3667131" cy="61003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6212" y="771074"/>
            <a:ext cx="4729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Check you Vocabulary – Match each number with the correct letter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609265" y="5562600"/>
            <a:ext cx="4766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Solutions: 1. F, 2.E, 3.C, 4.A, 5.D, 6.B,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7.J, 8.G, 9.I, 10.H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29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th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h education presentation with Pi  (widescreen).potx" id="{DF132673-7A8C-4FB7-A35E-0123B6C0D98B}" vid="{CCAAB50D-2EF2-4925-80C2-C83131AE58AC}"/>
    </a:ext>
  </a:extLst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education presentation with Pi  (widescreen)</Template>
  <TotalTime>8959</TotalTime>
  <Words>251</Words>
  <Application>Microsoft Office PowerPoint</Application>
  <PresentationFormat>Custom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Euphemia</vt:lpstr>
      <vt:lpstr>Times New Roman</vt:lpstr>
      <vt:lpstr>Math 16x9</vt:lpstr>
      <vt:lpstr>10.2 Tangents</vt:lpstr>
      <vt:lpstr>10.2  Tangent to a circle</vt:lpstr>
      <vt:lpstr>Theorem 10-1 Tangent Theorem  (and the converse)</vt:lpstr>
      <vt:lpstr>Example 1: Understanding Theorem 10.1</vt:lpstr>
      <vt:lpstr>Theorem 10-2  Segments Tangent to a Circle Theorem</vt:lpstr>
      <vt:lpstr>Example 2: </vt:lpstr>
      <vt:lpstr>What does this look like and how is it used?  </vt:lpstr>
      <vt:lpstr>What does this look like and how is it used?  </vt:lpstr>
      <vt:lpstr>Quick Check-Up</vt:lpstr>
      <vt:lpstr>Book Work:  Pg. 433 #11, 15-20, 22, 27  Remember, this HW is not going to be turned in. (Check your solutions in the Unit 10 Solutions page on the website)   HW that needs to be turned in: 10.1 MathXL Practice (located online through your textbook)</vt:lpstr>
    </vt:vector>
  </TitlesOfParts>
  <Company>Issaquah School District 411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10.2 Tangents</dc:title>
  <dc:creator>Bluhm-Arnold, Sarah    PLMS-Staff</dc:creator>
  <cp:lastModifiedBy>Bluhm-Arnold, Sarah    PLMS-Staff</cp:lastModifiedBy>
  <cp:revision>16</cp:revision>
  <dcterms:created xsi:type="dcterms:W3CDTF">2020-04-15T16:06:57Z</dcterms:created>
  <dcterms:modified xsi:type="dcterms:W3CDTF">2020-04-23T16:01:08Z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